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90" r:id="rId2"/>
    <p:sldId id="290" r:id="rId3"/>
    <p:sldId id="298" r:id="rId4"/>
    <p:sldId id="274" r:id="rId5"/>
    <p:sldId id="275" r:id="rId6"/>
    <p:sldId id="310" r:id="rId7"/>
    <p:sldId id="260" r:id="rId8"/>
    <p:sldId id="267" r:id="rId9"/>
    <p:sldId id="312" r:id="rId10"/>
    <p:sldId id="318" r:id="rId11"/>
    <p:sldId id="319" r:id="rId12"/>
    <p:sldId id="320" r:id="rId13"/>
    <p:sldId id="321" r:id="rId14"/>
    <p:sldId id="313" r:id="rId15"/>
    <p:sldId id="322" r:id="rId16"/>
    <p:sldId id="323" r:id="rId17"/>
    <p:sldId id="315" r:id="rId18"/>
    <p:sldId id="307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7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24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1AE5D-796C-41C3-B9C0-144749F6CB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E334F7-6A64-4973-959C-7A05BB1821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BFC77-AA4B-49D6-88FC-DCD11ADF40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AE1C8-1933-4DE2-904F-50060A09B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4351F2-4C8D-4475-B5A6-4197FBC20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8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A770C-F43E-42FE-A668-4ECFD517A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2E75FD-4DD7-440E-9097-8BE60FAD7E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739EE-D801-4C63-A141-841C8149D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75D49-3F6C-4EF4-A876-62690126A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70F01-AA38-48CD-BA07-3842F6460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00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63E7F7-D2D2-4FE0-86AB-EE10966CBF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E44242-6C3C-45A6-B4C4-367E057F2C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88800-CFA1-4591-B211-E1914B7AB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632487-557C-4E4D-8705-C194087F3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EC710-7622-44B2-94F5-242EC556E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537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905000"/>
            <a:ext cx="53848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4A49109-1E6F-4CD7-9B05-833DBC26E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1C1C2-C689-4B1D-BECB-15D8B128FA3E}" type="datetimeFigureOut">
              <a:rPr lang="en-US" altLang="en-US"/>
              <a:pPr>
                <a:defRPr/>
              </a:pPr>
              <a:t>3/2/2019</a:t>
            </a:fld>
            <a:endParaRPr lang="en-US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B46127A-748E-43AB-8D35-BF2B31085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FFBD243-061F-486A-BE55-D17EEE2FA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F345D-1A1A-4D38-89EE-1BEB96CA01C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82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B7F24F-7550-4888-8228-731401BA3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C549F-15EE-4B8D-9D6F-8188DFE6D990}" type="datetimeFigureOut">
              <a:rPr lang="en-US" altLang="en-US"/>
              <a:pPr>
                <a:defRPr/>
              </a:pPr>
              <a:t>3/2/2019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676C4-752C-44FF-9214-C536EEEF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B9F1D-0EDC-4272-AEE1-BE27B9889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DC422-0BA6-4490-914B-800ED937542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2326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7C9D4-20DC-4C6C-86C0-4008D4B7E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71521F-0C0A-4BAA-A1D1-2B15C4CC26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93D4D8-A7FC-4E20-B747-502C7155B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6FAB1-332B-45D3-8F4B-51E95ECAC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761F4D-3E36-4A2C-87B0-BF37A4E24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910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399D2-CFD6-4A81-9576-B0369F071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5DD46-7303-402C-8DB9-E3065026E5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30ACA-6993-47B0-9630-BAA9E943C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D23A7-61AA-4E4B-9762-1391BB407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D5B87-4557-4D56-AE77-E0E78B8DF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289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8D846-F326-49BF-B7C3-24E769E38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A2A45-7CD9-4BD9-85F9-ACC2A7887C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CDF29-DF13-4D0B-837A-136EFC281D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4F88C5-865E-4449-9B33-2F7EAA6F6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BEF3B6-C3A8-4357-A736-D202688E1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CE726-042A-4F51-8F64-480767103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14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86BD7-53F4-4731-81CF-A6DC0EE98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AF8806-D7E3-4080-BAFC-CCE8C18062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638228-684E-4D3E-8A77-7E82BA701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06A036-94D5-464C-95F5-A88D8CE767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0B2C9C-6CF6-4AE4-A2DE-FBA1A2291B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70C341-00E8-4C1E-8AC1-E7B64EB2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318EA84-8A1C-4E21-94F3-454415060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FD3994-245B-421B-AE1F-950B2087F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429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81CE9-1977-4DEB-AA44-564493D5C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F4461E-2EDE-4401-AC54-9F74A402F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B86964-E74F-49BE-B60A-3C4D7295E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2730C5-3EDD-4FDE-9CD1-488FADCE5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939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9B470B-F029-4822-AEDF-04C532BBF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202609-5026-4F87-A436-5BA02921D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37AA2-5E89-48A5-8B89-A7267E60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783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AE450-7F12-48C7-AE35-C3BCA2932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B99F0-B6FB-4A85-96D0-C3FCC2208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167F13-F2F6-4B87-ACCD-7E1599FF3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FD461A-39B6-4F16-9EC2-BE9AFD463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5B7F87-2EB7-436E-A64D-84EE9D4AC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75E766-C092-4A32-A785-FB83CE032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08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14D0F-EE01-46DF-95D3-65C0053C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1E541D-CDC6-4A00-A19F-D87749E40F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2B3714-F7C3-4294-9D0D-54D662A0B5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97D67E-FD22-4184-B4BE-85F20680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3468E3-304C-45B7-A370-962AC1F63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07875C-F840-4CD7-B0AD-4A3D8679D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446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2606B3-9534-4A86-AA9B-4EAD711F9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D4A43A-E0C8-4566-AECF-BC8970E26A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61D205-4183-4433-902F-CE6F2996D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5A505-F0BB-4AD9-80E3-4040D78B233A}" type="datetimeFigureOut">
              <a:rPr lang="en-GB" smtClean="0"/>
              <a:t>02/03/2019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A7168-DEFC-4D04-8CC7-26F7C4D694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0C35DD-2F01-4907-8EF2-9FEBCDBE30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B5F9B-659D-4581-9CA0-B76F6F24B2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425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18">
            <a:extLst>
              <a:ext uri="{FF2B5EF4-FFF2-40B4-BE49-F238E27FC236}">
                <a16:creationId xmlns:a16="http://schemas.microsoft.com/office/drawing/2014/main" id="{ADDE9EEA-2DEE-40B9-AC7A-3EC918784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39888" y="2434151"/>
            <a:ext cx="8964613" cy="180022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US" altLang="en-US" sz="2900" dirty="0"/>
            </a:br>
            <a:br>
              <a:rPr lang="en-US" altLang="en-US" sz="2300" dirty="0"/>
            </a:br>
            <a:r>
              <a:rPr lang="en-US" altLang="en-US" sz="3600" dirty="0"/>
              <a:t>XI</a:t>
            </a:r>
            <a:r>
              <a:rPr lang="en-GB" altLang="en-US" sz="3600" dirty="0"/>
              <a:t>II</a:t>
            </a:r>
            <a:r>
              <a:rPr lang="en-US" altLang="en-US" sz="3600" dirty="0"/>
              <a:t> </a:t>
            </a:r>
            <a:r>
              <a:rPr lang="sr-Cyrl-RS" altLang="en-US" sz="3600" dirty="0"/>
              <a:t>Недеља </a:t>
            </a:r>
            <a:r>
              <a:rPr lang="en-GB" altLang="en-US" sz="3600" dirty="0"/>
              <a:t> </a:t>
            </a:r>
            <a:br>
              <a:rPr lang="en-GB" altLang="en-US" sz="3600" dirty="0"/>
            </a:br>
            <a:br>
              <a:rPr lang="sr-Cyrl-RS" altLang="en-US" sz="3600" dirty="0"/>
            </a:br>
            <a:r>
              <a:rPr lang="ru-RU" altLang="en-US" sz="3600" b="1" dirty="0"/>
              <a:t>Политика цена у фармацеутском сектору, рефундација и приступ тржишту</a:t>
            </a:r>
            <a:br>
              <a:rPr lang="ru-RU" altLang="en-US" sz="3600" b="1" dirty="0"/>
            </a:br>
            <a:br>
              <a:rPr lang="ru-RU" altLang="en-US" sz="3600" b="1" dirty="0"/>
            </a:br>
            <a:r>
              <a:rPr lang="ru-RU" altLang="en-US" sz="3600" b="1" dirty="0"/>
              <a:t>Пласман генеричких лекова – значај за ограничење расхода здравствене заштите</a:t>
            </a:r>
            <a:br>
              <a:rPr lang="ru-RU" altLang="en-US" sz="3600" b="1" dirty="0"/>
            </a:br>
            <a:br>
              <a:rPr lang="ru-RU" altLang="en-US" sz="3600" dirty="0"/>
            </a:br>
            <a:br>
              <a:rPr lang="en-US" sz="3600" dirty="0"/>
            </a:br>
            <a:br>
              <a:rPr lang="en-US" altLang="en-US" sz="2900" dirty="0"/>
            </a:br>
            <a:endParaRPr lang="en-US" altLang="en-US" sz="2000" dirty="0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AADB10F-47F8-4F84-A624-38AF7E53DA0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1847851" y="5733257"/>
            <a:ext cx="8640763" cy="1008857"/>
          </a:xfrm>
        </p:spPr>
        <p:txBody>
          <a:bodyPr vert="horz" lIns="54864" tIns="91440" rIns="91440" bIns="45720" rtlCol="0">
            <a:normAutofit/>
          </a:bodyPr>
          <a:lstStyle/>
          <a:p>
            <a:pPr marL="438150" indent="-438150" algn="ctr">
              <a:lnSpc>
                <a:spcPct val="80000"/>
              </a:lnSpc>
              <a:buNone/>
            </a:pPr>
            <a:r>
              <a:rPr lang="sr-Cyrl-RS" altLang="en-US" sz="1800" b="1" dirty="0"/>
              <a:t>Проф др Михајло Јаковљевић</a:t>
            </a:r>
            <a:endParaRPr lang="en-US" altLang="en-US" sz="1800" b="1" dirty="0"/>
          </a:p>
          <a:p>
            <a:pPr marL="438150" indent="-438150" algn="ctr">
              <a:lnSpc>
                <a:spcPct val="80000"/>
              </a:lnSpc>
              <a:buNone/>
            </a:pPr>
            <a:endParaRPr lang="en-US" altLang="en-US" sz="1800" b="1" dirty="0"/>
          </a:p>
        </p:txBody>
      </p:sp>
      <p:pic>
        <p:nvPicPr>
          <p:cNvPr id="3076" name="Picture 8">
            <a:extLst>
              <a:ext uri="{FF2B5EF4-FFF2-40B4-BE49-F238E27FC236}">
                <a16:creationId xmlns:a16="http://schemas.microsoft.com/office/drawing/2014/main" id="{07FB081F-E394-4C2D-A678-9E91D86ED4D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14288"/>
            <a:ext cx="2590800" cy="1384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Content Placeholder 2">
            <a:extLst>
              <a:ext uri="{FF2B5EF4-FFF2-40B4-BE49-F238E27FC236}">
                <a16:creationId xmlns:a16="http://schemas.microsoft.com/office/drawing/2014/main" id="{4F33DA39-F68F-4A27-8177-918857975B0B}"/>
              </a:ext>
            </a:extLst>
          </p:cNvPr>
          <p:cNvPicPr>
            <a:picLocks noGrp="1" noChangeAspect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409113" y="188913"/>
            <a:ext cx="1143000" cy="13335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4">
            <a:extLst>
              <a:ext uri="{FF2B5EF4-FFF2-40B4-BE49-F238E27FC236}">
                <a16:creationId xmlns:a16="http://schemas.microsoft.com/office/drawing/2014/main" id="{8B8B8C27-26E2-4847-AF71-4AAAC7DE6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514" y="115889"/>
            <a:ext cx="9109075" cy="1081087"/>
          </a:xfrm>
        </p:spPr>
        <p:txBody>
          <a:bodyPr/>
          <a:lstStyle/>
          <a:p>
            <a:r>
              <a:rPr lang="sr-Cyrl-RS" altLang="en-US" sz="3600"/>
              <a:t>Пројекције раста глобалног тржишта лекова 2009-2014</a:t>
            </a:r>
            <a:endParaRPr lang="en-GB" altLang="en-US" sz="3600"/>
          </a:p>
        </p:txBody>
      </p:sp>
      <p:pic>
        <p:nvPicPr>
          <p:cNvPr id="40963" name="Picture 2">
            <a:extLst>
              <a:ext uri="{FF2B5EF4-FFF2-40B4-BE49-F238E27FC236}">
                <a16:creationId xmlns:a16="http://schemas.microsoft.com/office/drawing/2014/main" id="{2DC66A38-5EEC-497D-A095-3B13C97099E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19288" y="1268414"/>
            <a:ext cx="8424862" cy="5564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6">
            <a:extLst>
              <a:ext uri="{FF2B5EF4-FFF2-40B4-BE49-F238E27FC236}">
                <a16:creationId xmlns:a16="http://schemas.microsoft.com/office/drawing/2014/main" id="{F3F72B99-2480-4F82-8D3F-8A5986B4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8314" y="115888"/>
            <a:ext cx="8929687" cy="1143000"/>
          </a:xfrm>
        </p:spPr>
        <p:txBody>
          <a:bodyPr>
            <a:normAutofit fontScale="90000"/>
          </a:bodyPr>
          <a:lstStyle/>
          <a:p>
            <a:r>
              <a:rPr lang="sr-Cyrl-RS" altLang="en-US"/>
              <a:t>Рангирање водећих земаља по издвајању за лекове 2011</a:t>
            </a:r>
            <a:endParaRPr lang="en-GB" altLang="en-US"/>
          </a:p>
        </p:txBody>
      </p:sp>
      <p:sp>
        <p:nvSpPr>
          <p:cNvPr id="41987" name="Text Placeholder 7">
            <a:extLst>
              <a:ext uri="{FF2B5EF4-FFF2-40B4-BE49-F238E27FC236}">
                <a16:creationId xmlns:a16="http://schemas.microsoft.com/office/drawing/2014/main" id="{8378024F-23B6-4A00-9087-EFDD90A7C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1557338"/>
            <a:ext cx="4040188" cy="639762"/>
          </a:xfrm>
        </p:spPr>
        <p:txBody>
          <a:bodyPr>
            <a:normAutofit fontScale="92500" lnSpcReduction="10000"/>
          </a:bodyPr>
          <a:lstStyle/>
          <a:p>
            <a:r>
              <a:rPr lang="sr-Cyrl-RS" altLang="en-US"/>
              <a:t>Годишње издвајање по особи 2</a:t>
            </a:r>
            <a:r>
              <a:rPr lang="en-GB" altLang="en-US"/>
              <a:t>011 </a:t>
            </a:r>
          </a:p>
        </p:txBody>
      </p:sp>
      <p:sp>
        <p:nvSpPr>
          <p:cNvPr id="41988" name="Text Placeholder 9">
            <a:extLst>
              <a:ext uri="{FF2B5EF4-FFF2-40B4-BE49-F238E27FC236}">
                <a16:creationId xmlns:a16="http://schemas.microsoft.com/office/drawing/2014/main" id="{3A307BBD-DBF5-4F49-A341-F922026113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27801" y="1628776"/>
            <a:ext cx="4041775" cy="639763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sr-Cyrl-RS" altLang="en-US"/>
              <a:t>Издвајање као проценат од Бруто домаћег производа</a:t>
            </a:r>
            <a:endParaRPr lang="en-GB" altLang="en-US"/>
          </a:p>
        </p:txBody>
      </p:sp>
      <p:pic>
        <p:nvPicPr>
          <p:cNvPr id="41989" name="Picture 2">
            <a:extLst>
              <a:ext uri="{FF2B5EF4-FFF2-40B4-BE49-F238E27FC236}">
                <a16:creationId xmlns:a16="http://schemas.microsoft.com/office/drawing/2014/main" id="{E184A314-A4E9-480F-AA44-28FB06A7FB4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6700" y="2349500"/>
            <a:ext cx="4795838" cy="3887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3">
            <a:extLst>
              <a:ext uri="{FF2B5EF4-FFF2-40B4-BE49-F238E27FC236}">
                <a16:creationId xmlns:a16="http://schemas.microsoft.com/office/drawing/2014/main" id="{9DAC64C3-F316-4350-AC97-E3784A0943B4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75414" y="2276476"/>
            <a:ext cx="4162425" cy="4321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6">
            <a:extLst>
              <a:ext uri="{FF2B5EF4-FFF2-40B4-BE49-F238E27FC236}">
                <a16:creationId xmlns:a16="http://schemas.microsoft.com/office/drawing/2014/main" id="{6E008C43-977E-4CBB-8C2C-EDFE30F4F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4638"/>
            <a:ext cx="9144000" cy="1143000"/>
          </a:xfrm>
        </p:spPr>
        <p:txBody>
          <a:bodyPr/>
          <a:lstStyle/>
          <a:p>
            <a:r>
              <a:rPr lang="sr-Cyrl-RS" altLang="en-US" sz="3200"/>
              <a:t>Рангирање мултинационалних фармацеутских компанија по вредности продаје 2013</a:t>
            </a:r>
            <a:endParaRPr lang="en-GB" altLang="en-US" sz="3200"/>
          </a:p>
        </p:txBody>
      </p:sp>
      <p:pic>
        <p:nvPicPr>
          <p:cNvPr id="43011" name="Picture 2">
            <a:extLst>
              <a:ext uri="{FF2B5EF4-FFF2-40B4-BE49-F238E27FC236}">
                <a16:creationId xmlns:a16="http://schemas.microsoft.com/office/drawing/2014/main" id="{B51BE504-1DAF-4C70-BD0A-68A6405A99C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9651" y="1484313"/>
            <a:ext cx="7345363" cy="52816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D055C4AB-4FD7-4E90-8321-406D61C64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60350"/>
            <a:ext cx="9144000" cy="1143000"/>
          </a:xfrm>
        </p:spPr>
        <p:txBody>
          <a:bodyPr/>
          <a:lstStyle/>
          <a:p>
            <a:r>
              <a:rPr lang="sr-Cyrl-RS" altLang="en-US" sz="3200"/>
              <a:t>Рангирање мултинационалних фармацеутских компанија по броју прописаних/издатих паковања</a:t>
            </a:r>
            <a:endParaRPr lang="en-GB" altLang="en-US" sz="3200"/>
          </a:p>
        </p:txBody>
      </p:sp>
      <p:pic>
        <p:nvPicPr>
          <p:cNvPr id="44035" name="Picture 2">
            <a:extLst>
              <a:ext uri="{FF2B5EF4-FFF2-40B4-BE49-F238E27FC236}">
                <a16:creationId xmlns:a16="http://schemas.microsoft.com/office/drawing/2014/main" id="{CFC1360E-C76B-44A7-8608-63902BDB42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93850" y="1600201"/>
            <a:ext cx="9074150" cy="4924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4">
            <a:extLst>
              <a:ext uri="{FF2B5EF4-FFF2-40B4-BE49-F238E27FC236}">
                <a16:creationId xmlns:a16="http://schemas.microsoft.com/office/drawing/2014/main" id="{8A411AAB-C2AF-4083-A1E8-17E1CF5E0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115888"/>
            <a:ext cx="8964612" cy="1143000"/>
          </a:xfrm>
        </p:spPr>
        <p:txBody>
          <a:bodyPr>
            <a:normAutofit fontScale="90000"/>
          </a:bodyPr>
          <a:lstStyle/>
          <a:p>
            <a:r>
              <a:rPr lang="sr-Cyrl-RS" altLang="en-US" sz="4000"/>
              <a:t>Садашњи удео генеричких лекова у развијеним тржиштима</a:t>
            </a:r>
            <a:endParaRPr lang="en-US" altLang="en-US" sz="4000"/>
          </a:p>
        </p:txBody>
      </p:sp>
      <p:pic>
        <p:nvPicPr>
          <p:cNvPr id="45059" name="Picture 4">
            <a:extLst>
              <a:ext uri="{FF2B5EF4-FFF2-40B4-BE49-F238E27FC236}">
                <a16:creationId xmlns:a16="http://schemas.microsoft.com/office/drawing/2014/main" id="{9B1BE0EB-1C2A-45A5-AA15-30F7B2A7C65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1200150"/>
            <a:ext cx="8496300" cy="48212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TextBox 2">
            <a:extLst>
              <a:ext uri="{FF2B5EF4-FFF2-40B4-BE49-F238E27FC236}">
                <a16:creationId xmlns:a16="http://schemas.microsoft.com/office/drawing/2014/main" id="{A157C1A7-8D7F-4912-A737-0807C3573B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8925" y="5929314"/>
            <a:ext cx="8713788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latin typeface="Arial" panose="020B0604020202020204" pitchFamily="34" charset="0"/>
              </a:rPr>
              <a:t>Jakovljevic M</a:t>
            </a:r>
            <a:r>
              <a:rPr lang="en-GB" altLang="en-US" sz="1800">
                <a:latin typeface="Arial" panose="020B0604020202020204" pitchFamily="34" charset="0"/>
              </a:rPr>
              <a:t>, Nakazono S &amp; Ogura S, Contemporary generic market in Japan – key conditions to successful evolution,  Expert Review of Pharmacoeconomics &amp; Outcomes Research, Mar 2014 , DOI:10.1586/14737167.2014.881254.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>
            <a:extLst>
              <a:ext uri="{FF2B5EF4-FFF2-40B4-BE49-F238E27FC236}">
                <a16:creationId xmlns:a16="http://schemas.microsoft.com/office/drawing/2014/main" id="{93F3952A-F6C2-483B-B30F-62DBA89C8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0"/>
            <a:ext cx="9144000" cy="1143000"/>
          </a:xfrm>
        </p:spPr>
        <p:txBody>
          <a:bodyPr/>
          <a:lstStyle/>
          <a:p>
            <a:r>
              <a:rPr lang="sr-Cyrl-RS" altLang="en-US" sz="3200"/>
              <a:t>Пројекција за кључна „растућа“тржишта у 2014</a:t>
            </a:r>
            <a:endParaRPr lang="en-GB" altLang="en-US" sz="3200"/>
          </a:p>
        </p:txBody>
      </p:sp>
      <p:pic>
        <p:nvPicPr>
          <p:cNvPr id="48131" name="Picture 2">
            <a:extLst>
              <a:ext uri="{FF2B5EF4-FFF2-40B4-BE49-F238E27FC236}">
                <a16:creationId xmlns:a16="http://schemas.microsoft.com/office/drawing/2014/main" id="{EE6369C0-11EF-4E53-96E6-4B4E7738ACB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8" y="1122364"/>
            <a:ext cx="8856662" cy="5438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>
            <a:extLst>
              <a:ext uri="{FF2B5EF4-FFF2-40B4-BE49-F238E27FC236}">
                <a16:creationId xmlns:a16="http://schemas.microsoft.com/office/drawing/2014/main" id="{BBAFD156-203E-4C8B-BAE3-3C55D3AC8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44450"/>
            <a:ext cx="8856662" cy="1143000"/>
          </a:xfrm>
        </p:spPr>
        <p:txBody>
          <a:bodyPr/>
          <a:lstStyle/>
          <a:p>
            <a:r>
              <a:rPr lang="sr-Cyrl-RS" altLang="en-US" sz="3200"/>
              <a:t>Темпо глобалног раста „растућих“ фармацеутских тржишта </a:t>
            </a:r>
            <a:endParaRPr lang="en-GB" altLang="en-US" sz="3200"/>
          </a:p>
        </p:txBody>
      </p:sp>
      <p:pic>
        <p:nvPicPr>
          <p:cNvPr id="49155" name="Picture 2">
            <a:extLst>
              <a:ext uri="{FF2B5EF4-FFF2-40B4-BE49-F238E27FC236}">
                <a16:creationId xmlns:a16="http://schemas.microsoft.com/office/drawing/2014/main" id="{3581BF5A-6FEE-4AFA-BAB9-941ED902E32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8" y="1139826"/>
            <a:ext cx="8856662" cy="5491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D3B81D5C-95F4-49CE-B78C-BA7C8E7DC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/>
              <a:t>Водећи терапијски разреди 2015</a:t>
            </a:r>
            <a:endParaRPr lang="en-US" altLang="en-US"/>
          </a:p>
        </p:txBody>
      </p:sp>
      <p:pic>
        <p:nvPicPr>
          <p:cNvPr id="50179" name="Picture 2">
            <a:extLst>
              <a:ext uri="{FF2B5EF4-FFF2-40B4-BE49-F238E27FC236}">
                <a16:creationId xmlns:a16="http://schemas.microsoft.com/office/drawing/2014/main" id="{40790F8F-4363-4885-9068-8E681A30F85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1600201"/>
            <a:ext cx="8496300" cy="5262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4">
            <a:extLst>
              <a:ext uri="{FF2B5EF4-FFF2-40B4-BE49-F238E27FC236}">
                <a16:creationId xmlns:a16="http://schemas.microsoft.com/office/drawing/2014/main" id="{803AD8AF-4310-4A25-974D-F23B47F4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288" y="17463"/>
            <a:ext cx="8229600" cy="1143000"/>
          </a:xfrm>
        </p:spPr>
        <p:txBody>
          <a:bodyPr/>
          <a:lstStyle/>
          <a:p>
            <a:r>
              <a:rPr lang="sr-Cyrl-RS" altLang="en-US"/>
              <a:t>Хвала на пажњи !</a:t>
            </a:r>
            <a:endParaRPr lang="en-US" altLang="en-US"/>
          </a:p>
        </p:txBody>
      </p:sp>
      <p:pic>
        <p:nvPicPr>
          <p:cNvPr id="51203" name="Picture 1">
            <a:extLst>
              <a:ext uri="{FF2B5EF4-FFF2-40B4-BE49-F238E27FC236}">
                <a16:creationId xmlns:a16="http://schemas.microsoft.com/office/drawing/2014/main" id="{4D2D74D2-1596-43EE-BA7B-CFE4B6650F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264" y="1052513"/>
            <a:ext cx="8885237" cy="524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2D80800C-4643-4945-9291-832FD7D089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sr-Cyrl-RS" altLang="en-US"/>
              <a:t>10 највише прописиваних лекова у САД (по броју издатих ДДД)</a:t>
            </a:r>
            <a:endParaRPr lang="en-US" altLang="en-US"/>
          </a:p>
        </p:txBody>
      </p:sp>
      <p:pic>
        <p:nvPicPr>
          <p:cNvPr id="24579" name="Picture 4">
            <a:extLst>
              <a:ext uri="{FF2B5EF4-FFF2-40B4-BE49-F238E27FC236}">
                <a16:creationId xmlns:a16="http://schemas.microsoft.com/office/drawing/2014/main" id="{5738772D-A822-4D3E-BD37-2A140276C9AC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8464" y="1916114"/>
            <a:ext cx="8842375" cy="41052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2CD61B88-79F5-4188-881A-83609141F2B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24000" y="1"/>
            <a:ext cx="9144000" cy="765175"/>
          </a:xfrm>
        </p:spPr>
        <p:txBody>
          <a:bodyPr/>
          <a:lstStyle/>
          <a:p>
            <a:r>
              <a:rPr lang="en-US" altLang="en-US" sz="2400"/>
              <a:t>1</a:t>
            </a:r>
            <a:r>
              <a:rPr lang="sr-Cyrl-CS" altLang="en-US" sz="2400"/>
              <a:t>2</a:t>
            </a:r>
            <a:r>
              <a:rPr lang="en-US" altLang="en-US" sz="2400"/>
              <a:t> </a:t>
            </a:r>
            <a:r>
              <a:rPr lang="sr-Cyrl-CS" altLang="en-US" sz="2400"/>
              <a:t>лекова са највећом оствареном вредношћу продаје у свету 2010 !</a:t>
            </a:r>
            <a:endParaRPr lang="en-US" altLang="en-US" sz="2400"/>
          </a:p>
        </p:txBody>
      </p:sp>
      <p:graphicFrame>
        <p:nvGraphicFramePr>
          <p:cNvPr id="26766" name="Group 142">
            <a:extLst>
              <a:ext uri="{FF2B5EF4-FFF2-40B4-BE49-F238E27FC236}">
                <a16:creationId xmlns:a16="http://schemas.microsoft.com/office/drawing/2014/main" id="{CFDB2229-8D88-4841-A1CB-09144D2F5351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1992313" y="765176"/>
          <a:ext cx="7931150" cy="5400675"/>
        </p:xfrm>
        <a:graphic>
          <a:graphicData uri="http://schemas.openxmlformats.org/drawingml/2006/table">
            <a:tbl>
              <a:tblPr/>
              <a:tblGrid>
                <a:gridCol w="26431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4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31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ГЕНЕРИЧКО ИМЕ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ИНДИКАЦИЈЕ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ВРЕДНОСТ ОСТВАРЕНЕ ПРОДАЈЕ У МИЛИЈАРДАМА </a:t>
                      </a:r>
                      <a:r>
                        <a:rPr kumimoji="0" lang="en-U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$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Аторвастататин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хиперхолестеролемија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11.4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Клопидогрел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Атеросклероза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9.6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Етанерцепт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Реуматоид артритис, Псоријаза, Анкилозирајући спондилитис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8.4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Флутиказон салметерол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Астма, ХОБП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7.8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92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Инфликсимаб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Реуматоид артритис, Псоријаза, Анкилозирајући спондилитис, улцерозни колитис, Кронова болест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7.4</a:t>
                      </a:r>
                      <a:endParaRPr kumimoji="0" lang="en-US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Бевацизумаб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Колоректални карцином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6.9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Ритуксимаб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Нон Хочкин лимфом, Реуматоид артритис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6.5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Арипипразол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Шизофренија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6.2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83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Валсартан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Хипертензија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6.1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Росувастатин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хиперхолестеролемија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5.6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318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Адалимумаб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Реуматоид артритис, Псоријаза, Анкилозирајући спондилитис, улцерозни колитис, Кронова болест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5.49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98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Трастузумаб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Канцер дојке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sr-Cyrl-CS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5.1</a:t>
                      </a:r>
                      <a:endParaRPr kumimoji="0" lang="en-US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DEDC304D-4F94-469E-B333-66966036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74638"/>
            <a:ext cx="9036050" cy="1143000"/>
          </a:xfrm>
        </p:spPr>
        <p:txBody>
          <a:bodyPr/>
          <a:lstStyle/>
          <a:p>
            <a:r>
              <a:rPr lang="sr-Cyrl-RS" altLang="en-US" sz="3600"/>
              <a:t>Трендови у потрошњи по глави становника богатих и оних „у развоју“</a:t>
            </a:r>
            <a:endParaRPr lang="en-US" altLang="en-US" sz="3600"/>
          </a:p>
        </p:txBody>
      </p:sp>
      <p:pic>
        <p:nvPicPr>
          <p:cNvPr id="26627" name="Picture 2">
            <a:extLst>
              <a:ext uri="{FF2B5EF4-FFF2-40B4-BE49-F238E27FC236}">
                <a16:creationId xmlns:a16="http://schemas.microsoft.com/office/drawing/2014/main" id="{E6DC0610-71B1-4B5F-B27E-DC6F2FE4F3F1}"/>
              </a:ext>
            </a:extLst>
          </p:cNvPr>
          <p:cNvPicPr>
            <a:picLocks noGrp="1" noChangeAspect="1" noChangeArrowheads="1"/>
          </p:cNvPicPr>
          <p:nvPr>
            <p:ph type="tbl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1458913"/>
            <a:ext cx="8351838" cy="5383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3">
            <a:extLst>
              <a:ext uri="{FF2B5EF4-FFF2-40B4-BE49-F238E27FC236}">
                <a16:creationId xmlns:a16="http://schemas.microsoft.com/office/drawing/2014/main" id="{82DC3EED-CB77-4A32-A9C5-243A2B392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altLang="en-US"/>
              <a:t>Водеће фармацеутске индустрије по обиму остварене продаје</a:t>
            </a:r>
            <a:endParaRPr lang="en-US" altLang="en-US"/>
          </a:p>
        </p:txBody>
      </p:sp>
      <p:sp>
        <p:nvSpPr>
          <p:cNvPr id="27651" name="Text Placeholder 6">
            <a:extLst>
              <a:ext uri="{FF2B5EF4-FFF2-40B4-BE49-F238E27FC236}">
                <a16:creationId xmlns:a16="http://schemas.microsoft.com/office/drawing/2014/main" id="{7F20108D-B9A8-42B1-AF14-8D1C4FF60C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r-Cyrl-RS" altLang="en-US"/>
              <a:t>ОРИГИНАЛИ</a:t>
            </a:r>
            <a:endParaRPr lang="en-US" altLang="en-US"/>
          </a:p>
        </p:txBody>
      </p:sp>
      <p:sp>
        <p:nvSpPr>
          <p:cNvPr id="27652" name="Text Placeholder 8">
            <a:extLst>
              <a:ext uri="{FF2B5EF4-FFF2-40B4-BE49-F238E27FC236}">
                <a16:creationId xmlns:a16="http://schemas.microsoft.com/office/drawing/2014/main" id="{74820C92-1512-4C67-B608-FD1DB8EEB2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r-Cyrl-RS" altLang="en-US"/>
              <a:t>ГЕНЕРИКА</a:t>
            </a:r>
            <a:endParaRPr lang="en-US" altLang="en-US"/>
          </a:p>
        </p:txBody>
      </p:sp>
      <p:pic>
        <p:nvPicPr>
          <p:cNvPr id="27653" name="Picture 2">
            <a:extLst>
              <a:ext uri="{FF2B5EF4-FFF2-40B4-BE49-F238E27FC236}">
                <a16:creationId xmlns:a16="http://schemas.microsoft.com/office/drawing/2014/main" id="{5A8F2927-71B8-4EBA-ACFE-B9F9DD52527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03389" y="2378076"/>
            <a:ext cx="4213225" cy="3643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4" name="Picture 3">
            <a:extLst>
              <a:ext uri="{FF2B5EF4-FFF2-40B4-BE49-F238E27FC236}">
                <a16:creationId xmlns:a16="http://schemas.microsoft.com/office/drawing/2014/main" id="{E15DFDD8-A41D-405A-8744-668E6E52BA84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26150" y="2565400"/>
            <a:ext cx="4540250" cy="34559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>
            <a:extLst>
              <a:ext uri="{FF2B5EF4-FFF2-40B4-BE49-F238E27FC236}">
                <a16:creationId xmlns:a16="http://schemas.microsoft.com/office/drawing/2014/main" id="{E1A10E8B-66EF-4674-BF17-7BCAA8BC4F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4" y="1557338"/>
            <a:ext cx="7991475" cy="530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47" name="Title 5">
            <a:extLst>
              <a:ext uri="{FF2B5EF4-FFF2-40B4-BE49-F238E27FC236}">
                <a16:creationId xmlns:a16="http://schemas.microsoft.com/office/drawing/2014/main" id="{39B3B007-E63A-4247-A5D0-C530683D5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3388" y="260350"/>
            <a:ext cx="8589962" cy="1143000"/>
          </a:xfrm>
        </p:spPr>
        <p:txBody>
          <a:bodyPr/>
          <a:lstStyle/>
          <a:p>
            <a:r>
              <a:rPr lang="sr-Cyrl-RS" altLang="en-US" sz="3200"/>
              <a:t>Потрошња лекова по становнику  утиче на очекивано трајање живота</a:t>
            </a:r>
            <a:endParaRPr lang="en-US" altLang="en-US" sz="32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4ACE6F2F-BB1F-4C32-AE6D-C3163280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sr-Cyrl-CS" altLang="en-US" b="1"/>
              <a:t>Глобални трендови потрошње и финансирања набавке лекова</a:t>
            </a:r>
            <a:br>
              <a:rPr lang="en-GB" altLang="en-US" b="1"/>
            </a:br>
            <a:endParaRPr lang="en-GB" altLang="en-US"/>
          </a:p>
        </p:txBody>
      </p:sp>
      <p:sp>
        <p:nvSpPr>
          <p:cNvPr id="32771" name="Content Placeholder 2">
            <a:extLst>
              <a:ext uri="{FF2B5EF4-FFF2-40B4-BE49-F238E27FC236}">
                <a16:creationId xmlns:a16="http://schemas.microsoft.com/office/drawing/2014/main" id="{C6EFE8D2-BC6B-468D-B830-55577393D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2625" y="1357313"/>
            <a:ext cx="8229600" cy="45259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sr-Cyrl-CS" altLang="en-US"/>
              <a:t>Четвртина чланица СЗО је издвајала  испод </a:t>
            </a:r>
            <a:r>
              <a:rPr lang="en-GB" altLang="en-US"/>
              <a:t>5</a:t>
            </a:r>
            <a:r>
              <a:rPr lang="sr-Cyrl-CS" altLang="en-US"/>
              <a:t> </a:t>
            </a:r>
            <a:r>
              <a:rPr lang="en-GB" altLang="en-US"/>
              <a:t>$ </a:t>
            </a:r>
            <a:r>
              <a:rPr lang="sr-Cyrl-CS" altLang="en-US"/>
              <a:t>по особи у </a:t>
            </a:r>
            <a:r>
              <a:rPr lang="en-GB" altLang="en-US"/>
              <a:t>2000. </a:t>
            </a:r>
            <a:r>
              <a:rPr lang="sr-Cyrl-CS" altLang="en-US"/>
              <a:t>Одговарајуће и одрживо финансирање доступности лекова на локалним тржиштима остаје дугорочни проблем за половину светске популације</a:t>
            </a:r>
            <a:endParaRPr lang="en-GB" altLang="en-US"/>
          </a:p>
          <a:p>
            <a:pPr eaLnBrk="1" hangingPunct="1"/>
            <a:r>
              <a:rPr lang="en-GB" altLang="en-US"/>
              <a:t>• WHO’s National Health Accounts (NHA)</a:t>
            </a:r>
            <a:r>
              <a:rPr lang="sr-Cyrl-CS" altLang="en-US"/>
              <a:t> извор података као вероватно поузданији од извештаја писаних под корпоративним утицајима, тврди да је обим размене фармацеутика бар 30 % већи од пријављеног </a:t>
            </a:r>
            <a:r>
              <a:rPr lang="en-GB" altLang="en-US"/>
              <a:t>.</a:t>
            </a:r>
          </a:p>
          <a:p>
            <a:pPr eaLnBrk="1" hangingPunct="1"/>
            <a:r>
              <a:rPr lang="sr-Cyrl-CS" altLang="en-US"/>
              <a:t>На лекове иначе одлази око </a:t>
            </a:r>
            <a:r>
              <a:rPr lang="en-GB" altLang="en-US"/>
              <a:t>15% </a:t>
            </a:r>
            <a:r>
              <a:rPr lang="sr-Cyrl-CS" altLang="en-US"/>
              <a:t>измереног глобалног издвајања за здравство</a:t>
            </a:r>
            <a:endParaRPr lang="en-GB" altLang="en-US"/>
          </a:p>
          <a:p>
            <a:pPr eaLnBrk="1" hangingPunct="1">
              <a:buFont typeface="Arial" panose="020B0604020202020204" pitchFamily="34" charset="0"/>
              <a:buNone/>
            </a:pPr>
            <a:endParaRPr lang="en-GB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B33D43DA-420E-4864-B185-3EF0BA54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063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altLang="en-US" b="1"/>
              <a:t>Глобални трендови потрошње и финансирања набавке лекова</a:t>
            </a:r>
            <a:endParaRPr lang="en-GB" altLang="en-US"/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0BA0CE78-CD83-4B0A-8E76-E8432EF70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sr-Cyrl-CS" altLang="en-US" sz="2400"/>
              <a:t>У</a:t>
            </a:r>
            <a:r>
              <a:rPr lang="en-GB" altLang="en-US" sz="2400"/>
              <a:t> 2000, </a:t>
            </a:r>
            <a:r>
              <a:rPr lang="sr-Cyrl-CS" altLang="en-US" sz="2400"/>
              <a:t>просечно издвајање за фармацеутике богатих земаља је било и до </a:t>
            </a:r>
            <a:r>
              <a:rPr lang="en-GB" altLang="en-US" sz="2400"/>
              <a:t>100 </a:t>
            </a:r>
            <a:r>
              <a:rPr lang="sr-Cyrl-CS" altLang="en-US" sz="2400"/>
              <a:t>пута веће него код сиромашних </a:t>
            </a:r>
            <a:r>
              <a:rPr lang="en-GB" altLang="en-US" sz="2400"/>
              <a:t> US$ 400</a:t>
            </a:r>
            <a:r>
              <a:rPr lang="sr-Cyrl-CS" altLang="en-US" sz="2400"/>
              <a:t> / </a:t>
            </a:r>
            <a:r>
              <a:rPr lang="en-GB" altLang="en-US" sz="2400"/>
              <a:t>US$ 4. </a:t>
            </a:r>
            <a:r>
              <a:rPr lang="sr-Cyrl-CS" altLang="en-US" sz="2400"/>
              <a:t>Разлике су још драстичније поређене не национално, макроекономски већ по глави становника</a:t>
            </a:r>
            <a:endParaRPr lang="en-GB" altLang="en-US" sz="2400"/>
          </a:p>
          <a:p>
            <a:pPr eaLnBrk="1" hangingPunct="1"/>
            <a:r>
              <a:rPr lang="sr-Cyrl-CS" altLang="en-US" sz="2400"/>
              <a:t>Потрошња домаћинстава / породица “из џепа” је данас доминантни део издвајања за лекове док је удео буџетског / Владиног финансирања по земљама, стабилно падао последњих деценија </a:t>
            </a:r>
            <a:endParaRPr lang="en-GB" altLang="en-US" sz="2400"/>
          </a:p>
          <a:p>
            <a:pPr eaLnBrk="1" hangingPunct="1"/>
            <a:r>
              <a:rPr lang="sr-Cyrl-CS" altLang="en-US" sz="2400"/>
              <a:t>Неке земље Суданске, “Црне” Африке  и Јужне Америке са високим морталитетом од ХИВа су и даље на дну лествице </a:t>
            </a:r>
          </a:p>
          <a:p>
            <a:pPr eaLnBrk="1" hangingPunct="1"/>
            <a:r>
              <a:rPr lang="sr-Cyrl-CS" altLang="en-US" sz="2400"/>
              <a:t>Неопходна је много већа улога финасирања обезбеђења лекова од стране јавног сектора да би се колико толико покриле растуће потребе тржишта посебно Трећег света</a:t>
            </a:r>
            <a:endParaRPr lang="en-GB" altLang="en-US" sz="2400"/>
          </a:p>
          <a:p>
            <a:endParaRPr lang="en-GB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31F6A902-8A44-40CE-9B49-3D89F3DCE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1950" y="274638"/>
            <a:ext cx="9036050" cy="1143000"/>
          </a:xfrm>
        </p:spPr>
        <p:txBody>
          <a:bodyPr/>
          <a:lstStyle/>
          <a:p>
            <a:r>
              <a:rPr lang="sr-Cyrl-RS" altLang="en-US" sz="3200"/>
              <a:t>Пројекције - Померање вредности потрошње лекова са Запада на Исток – у Азију</a:t>
            </a:r>
            <a:endParaRPr lang="en-US" altLang="en-US" sz="3200"/>
          </a:p>
        </p:txBody>
      </p:sp>
      <p:pic>
        <p:nvPicPr>
          <p:cNvPr id="34819" name="Picture 2">
            <a:extLst>
              <a:ext uri="{FF2B5EF4-FFF2-40B4-BE49-F238E27FC236}">
                <a16:creationId xmlns:a16="http://schemas.microsoft.com/office/drawing/2014/main" id="{D8FE685C-05EA-4C45-84FA-7E120CE98C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51214" y="1600201"/>
            <a:ext cx="5489575" cy="4525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473</Words>
  <Application>Microsoft Office PowerPoint</Application>
  <PresentationFormat>Widescreen</PresentationFormat>
  <Paragraphs>70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  XIII Недеља    Политика цена у фармацеутском сектору, рефундација и приступ тржишту  Пласман генеричких лекова – значај за ограничење расхода здравствене заштите    </vt:lpstr>
      <vt:lpstr>10 највише прописиваних лекова у САД (по броју издатих ДДД)</vt:lpstr>
      <vt:lpstr>12 лекова са највећом оствареном вредношћу продаје у свету 2010 !</vt:lpstr>
      <vt:lpstr>Трендови у потрошњи по глави становника богатих и оних „у развоју“</vt:lpstr>
      <vt:lpstr>Водеће фармацеутске индустрије по обиму остварене продаје</vt:lpstr>
      <vt:lpstr>Потрошња лекова по становнику  утиче на очекивано трајање живота</vt:lpstr>
      <vt:lpstr>Глобални трендови потрошње и финансирања набавке лекова </vt:lpstr>
      <vt:lpstr>Глобални трендови потрошње и финансирања набавке лекова</vt:lpstr>
      <vt:lpstr>Пројекције - Померање вредности потрошње лекова са Запада на Исток – у Азију</vt:lpstr>
      <vt:lpstr>Пројекције раста глобалног тржишта лекова 2009-2014</vt:lpstr>
      <vt:lpstr>Рангирање водећих земаља по издвајању за лекове 2011</vt:lpstr>
      <vt:lpstr>Рангирање мултинационалних фармацеутских компанија по вредности продаје 2013</vt:lpstr>
      <vt:lpstr>Рангирање мултинационалних фармацеутских компанија по броју прописаних/издатих паковања</vt:lpstr>
      <vt:lpstr>Садашњи удео генеричких лекова у развијеним тржиштима</vt:lpstr>
      <vt:lpstr>Пројекција за кључна „растућа“тржишта у 2014</vt:lpstr>
      <vt:lpstr>Темпо глобалног раста „растућих“ фармацеутских тржишта </vt:lpstr>
      <vt:lpstr>Водећи терапијски разреди 2015</vt:lpstr>
      <vt:lpstr>Хвала на пажњи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XIII Недеља    Политика цена у фармацеутском сектору, рефундација и приступ тржишту  Пласман генеричких лекова – значај за ограничење расхода здравствене заштите</dc:title>
  <dc:creator>HERACLEA</dc:creator>
  <cp:lastModifiedBy>HERACLEA</cp:lastModifiedBy>
  <cp:revision>3</cp:revision>
  <dcterms:created xsi:type="dcterms:W3CDTF">2019-03-02T22:46:46Z</dcterms:created>
  <dcterms:modified xsi:type="dcterms:W3CDTF">2019-03-02T23:05:52Z</dcterms:modified>
</cp:coreProperties>
</file>